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08" r:id="rId3"/>
    <p:sldId id="509" r:id="rId4"/>
    <p:sldId id="519" r:id="rId5"/>
    <p:sldId id="510" r:id="rId6"/>
    <p:sldId id="511" r:id="rId7"/>
    <p:sldId id="513" r:id="rId8"/>
    <p:sldId id="514" r:id="rId9"/>
    <p:sldId id="516" r:id="rId10"/>
    <p:sldId id="512" r:id="rId11"/>
    <p:sldId id="515" r:id="rId12"/>
    <p:sldId id="517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43E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1" autoAdjust="0"/>
    <p:restoredTop sz="90909" autoAdjust="0"/>
  </p:normalViewPr>
  <p:slideViewPr>
    <p:cSldViewPr>
      <p:cViewPr varScale="1">
        <p:scale>
          <a:sx n="105" d="100"/>
          <a:sy n="105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27265DC-D162-41E5-8B8E-D0155A8AA1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6918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1B11D2-C30D-4C76-A4E6-ADEF55D527D3}" type="slidenum">
              <a:t>2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96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CB0342-6785-4014-85DD-6CB8A4E42DC2}" type="slidenum">
              <a:t>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2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CB0342-6785-4014-85DD-6CB8A4E42DC2}" type="slidenum">
              <a:t>4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51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96BC8D-CB81-4B5D-8D9D-9085F45B534C}" type="slidenum">
              <a:t>5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4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05A833-0039-45D3-A522-92B9B719D1A6}" type="slidenum">
              <a:t>7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87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A57EBB-1717-44A0-886A-5C1B78F5EC42}" type="slidenum">
              <a:t>9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01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5BBB0CF-377D-4634-80D8-790FF46685D5}" type="slidenum">
              <a:t>10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69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2DD8BC-BD8A-4976-9679-241C588C04A7}" type="slidenum">
              <a:t>11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8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8D29AF-EDA4-45D1-9871-16DFE1CA0DDF}" type="slidenum">
              <a:t>12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73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845B9-38FB-4EE1-A259-B0A9009CFC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74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0F7DA-CC5E-42BF-8445-5C6A724156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45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E9592-B435-494B-933A-7C0A9ACFAE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99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9856F-7E28-4A71-BB3B-E2408DF35E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636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9B3FB-E4DB-49B2-9AA9-C509DC4604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821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A9962-5C29-4828-B04A-918C2DEED6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88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2329B-59E0-44DE-B382-9F15FE56D0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93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E6A53-5752-4FD2-8F83-F2750FC9F0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83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86ECB-EBF6-4D82-92C9-53A5B17A4B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43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DCACD-2D6E-4E63-816C-57BC432B6B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413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08E5F-CD10-4CFD-A924-AB4688A5A5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4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340-ADC1-4DF7-B154-E78845F8A3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390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94F65-C794-4D2D-B027-5C3A9BECDD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297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1097DB43-60D7-48A6-82EB-AF77477165B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ladkova@mesto.jilemnice.cz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tepanek@mesto.jilemnice.cz" TargetMode="External"/><Relationship Id="rId5" Type="http://schemas.openxmlformats.org/officeDocument/2006/relationships/hyperlink" Target="mailto:hrabak@mesto.jilemnice.cz" TargetMode="External"/><Relationship Id="rId4" Type="http://schemas.openxmlformats.org/officeDocument/2006/relationships/hyperlink" Target="mailto:mohwald@mesto.jilemnice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57213"/>
            <a:ext cx="25749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81525"/>
            <a:ext cx="8642350" cy="1752600"/>
          </a:xfrm>
        </p:spPr>
        <p:txBody>
          <a:bodyPr/>
          <a:lstStyle/>
          <a:p>
            <a:pPr lvl="0"/>
            <a:r>
              <a:rPr lang="cs-CZ" sz="2400" dirty="0"/>
              <a:t>Příručka pro nové zaměstnance</a:t>
            </a:r>
          </a:p>
        </p:txBody>
      </p:sp>
      <p:sp>
        <p:nvSpPr>
          <p:cNvPr id="3077" name="Obdélník 7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1814" y="3359368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dirty="0"/>
              <a:t>Městský úřad Jilemnice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24DD70-4BDE-44E1-A60B-610CD9857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75"/>
            <a:ext cx="3729305" cy="8364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16A12E-0D11-4F86-9C28-BBB92F1C8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76963"/>
            <a:ext cx="2494350" cy="937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Etický kodex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dirty="0"/>
              <a:t>Obsahuje základní pravidla jednání s klienty úřadu a spolupracovníky</a:t>
            </a:r>
          </a:p>
          <a:p>
            <a:r>
              <a:rPr lang="cs-CZ" sz="2400" dirty="0" err="1"/>
              <a:t>Dress</a:t>
            </a:r>
            <a:r>
              <a:rPr lang="cs-CZ" sz="2400" dirty="0"/>
              <a:t> </a:t>
            </a:r>
            <a:r>
              <a:rPr lang="cs-CZ" sz="2400" dirty="0" err="1"/>
              <a:t>code</a:t>
            </a:r>
            <a:endParaRPr lang="cs-CZ" sz="2400" dirty="0"/>
          </a:p>
          <a:p>
            <a:pPr lvl="1"/>
            <a:r>
              <a:rPr lang="cs-CZ" sz="2000" dirty="0"/>
              <a:t>Není přímo nařízen, ale měl by být úměrný k vykonávané práci</a:t>
            </a:r>
          </a:p>
          <a:p>
            <a:r>
              <a:rPr lang="cs-CZ" sz="2400" dirty="0"/>
              <a:t>Pracovní řád, část III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89040"/>
            <a:ext cx="5249936" cy="28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Vzdělávání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dirty="0"/>
              <a:t>Zaměstnanci úřadu mají povinnost se dále vzdělávat</a:t>
            </a:r>
          </a:p>
          <a:p>
            <a:pPr lvl="1"/>
            <a:r>
              <a:rPr lang="cs-CZ" sz="2000" dirty="0"/>
              <a:t>Nutné absolvovat 18 dní školení za 3 roky</a:t>
            </a:r>
          </a:p>
          <a:p>
            <a:pPr lvl="1"/>
            <a:r>
              <a:rPr lang="cs-CZ" sz="2000" dirty="0"/>
              <a:t>Vstupní vzdělávání</a:t>
            </a:r>
          </a:p>
          <a:p>
            <a:pPr lvl="1"/>
            <a:r>
              <a:rPr lang="cs-CZ" sz="2000" dirty="0"/>
              <a:t>Zkouška zvláštní odborné způsobilosti (ZOZ)</a:t>
            </a:r>
          </a:p>
          <a:p>
            <a:pPr lvl="2"/>
            <a:r>
              <a:rPr lang="cs-CZ" sz="1600" dirty="0"/>
              <a:t>Povinná pro úředníky vykonávající přenesenou působnost</a:t>
            </a:r>
          </a:p>
          <a:p>
            <a:r>
              <a:rPr lang="cs-CZ" sz="2400" dirty="0"/>
              <a:t>Pracovní řád část I, čl. 10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76" y="3830013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Důležité kontakty, tel. čísla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dirty="0"/>
              <a:t>Mzdy, personální záležitosti</a:t>
            </a:r>
          </a:p>
          <a:p>
            <a:pPr lvl="1"/>
            <a:r>
              <a:rPr lang="cs-CZ" sz="2000" dirty="0"/>
              <a:t>Alena Mládková (budova A, kancelář 302)</a:t>
            </a:r>
          </a:p>
          <a:p>
            <a:pPr lvl="2"/>
            <a:r>
              <a:rPr lang="de-DE" sz="1600" dirty="0" err="1"/>
              <a:t>tel</a:t>
            </a:r>
            <a:r>
              <a:rPr lang="de-DE" sz="1600" dirty="0"/>
              <a:t>: 481 565 203, </a:t>
            </a:r>
            <a:r>
              <a:rPr lang="de-DE" sz="1600" dirty="0" err="1"/>
              <a:t>e-mail</a:t>
            </a:r>
            <a:r>
              <a:rPr lang="de-DE" sz="1600" dirty="0"/>
              <a:t>: </a:t>
            </a:r>
            <a:r>
              <a:rPr lang="de-DE" sz="1600" dirty="0">
                <a:hlinkClick r:id="rId3"/>
              </a:rPr>
              <a:t>mladkova@mesto.jilemnice.cz</a:t>
            </a:r>
            <a:endParaRPr lang="cs-CZ" sz="1600" dirty="0"/>
          </a:p>
          <a:p>
            <a:r>
              <a:rPr lang="cs-CZ" sz="2400" dirty="0"/>
              <a:t>IT</a:t>
            </a:r>
          </a:p>
          <a:p>
            <a:pPr lvl="1"/>
            <a:r>
              <a:rPr lang="cs-CZ" sz="2000" dirty="0"/>
              <a:t>Ing. Pavel Möhwald, Bc. Aleš Hrabák (budova A, kancelář 307)</a:t>
            </a:r>
          </a:p>
          <a:p>
            <a:pPr lvl="2"/>
            <a:r>
              <a:rPr lang="cs-CZ" sz="1600" dirty="0"/>
              <a:t>tel: 481 565 209, mobil: 603 520 911, e-mail: </a:t>
            </a:r>
            <a:r>
              <a:rPr lang="cs-CZ" sz="1600" dirty="0">
                <a:hlinkClick r:id="rId4"/>
              </a:rPr>
              <a:t>mohwald@mesto.jilemnice.cz</a:t>
            </a:r>
            <a:endParaRPr lang="cs-CZ" sz="1600" dirty="0"/>
          </a:p>
          <a:p>
            <a:pPr lvl="2"/>
            <a:r>
              <a:rPr lang="cs-CZ" sz="1600" dirty="0"/>
              <a:t>tel: 481 565 566, mobil: 603 520 956, e-mail: </a:t>
            </a:r>
            <a:r>
              <a:rPr lang="cs-CZ" sz="1600" dirty="0">
                <a:hlinkClick r:id="rId5"/>
              </a:rPr>
              <a:t>hrabak@mesto.jilemnice.cz</a:t>
            </a:r>
            <a:endParaRPr lang="cs-CZ" sz="1600" dirty="0"/>
          </a:p>
          <a:p>
            <a:pPr lvl="1"/>
            <a:r>
              <a:rPr lang="cs-CZ" sz="2000" dirty="0"/>
              <a:t>Antonín Štěpánek (budova C, kancelář 453)</a:t>
            </a:r>
          </a:p>
          <a:p>
            <a:pPr lvl="2"/>
            <a:r>
              <a:rPr lang="cs-CZ" sz="1600" dirty="0"/>
              <a:t>tel: 481 565 309, mobil: 731 460 628, e-mail: </a:t>
            </a:r>
            <a:r>
              <a:rPr lang="cs-CZ" sz="1600" dirty="0">
                <a:hlinkClick r:id="rId6"/>
              </a:rPr>
              <a:t>stepanek@mesto.jilemnice.cz</a:t>
            </a:r>
            <a:endParaRPr lang="cs-CZ" sz="1600" dirty="0"/>
          </a:p>
          <a:p>
            <a:r>
              <a:rPr lang="cs-CZ" sz="2400" dirty="0"/>
              <a:t>Pracovní úraz bezprostředně pokud to lze nahlásit nadřízenému, zapsat do knihy úrazů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Milá kolegyně, milý kolego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buSzPct val="45000"/>
              <a:buNone/>
            </a:pPr>
            <a:r>
              <a:rPr lang="cs-CZ" sz="2400" dirty="0"/>
              <a:t>Tato brožura je určena pro Vaše první dny v novém zaměstnání na Městském úřadě v Jilemnici.</a:t>
            </a:r>
          </a:p>
          <a:p>
            <a:pPr marL="0" lvl="0" indent="0">
              <a:buSzPct val="45000"/>
              <a:buNone/>
            </a:pPr>
            <a:r>
              <a:rPr lang="cs-CZ" sz="2400" dirty="0"/>
              <a:t>Měla by Vám usnadnit Vaše první kroky a zodpovědět základní otázky.</a:t>
            </a:r>
          </a:p>
          <a:p>
            <a:pPr marL="0" lvl="0" indent="0">
              <a:buSzPct val="45000"/>
              <a:buNone/>
            </a:pPr>
            <a:r>
              <a:rPr lang="cs-CZ" sz="2400" dirty="0"/>
              <a:t>Hodně štěstí a úspěchů v nové práci.</a:t>
            </a:r>
          </a:p>
        </p:txBody>
      </p:sp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5" b="20606"/>
          <a:stretch/>
        </p:blipFill>
        <p:spPr>
          <a:xfrm>
            <a:off x="53752" y="3863181"/>
            <a:ext cx="9036496" cy="29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Kde sídlíme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7200" y="1692276"/>
            <a:ext cx="4546848" cy="504909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sz="2400" dirty="0"/>
              <a:t>Městský úřad Jilemnice sídlí ve třech budovách</a:t>
            </a:r>
          </a:p>
          <a:p>
            <a:pPr lvl="1">
              <a:buSzPct val="45000"/>
              <a:buFont typeface="StarSymbol"/>
              <a:buChar char="●"/>
            </a:pPr>
            <a:r>
              <a:rPr lang="cs-CZ" sz="2000" dirty="0"/>
              <a:t>Budova A</a:t>
            </a:r>
          </a:p>
          <a:p>
            <a:pPr lvl="2">
              <a:buSzPct val="45000"/>
              <a:buFont typeface="StarSymbol"/>
              <a:buChar char="●"/>
            </a:pPr>
            <a:r>
              <a:rPr lang="cs-CZ" sz="1800" dirty="0"/>
              <a:t>Masarykovo náměstí, čp. 82</a:t>
            </a:r>
          </a:p>
          <a:p>
            <a:pPr lvl="2">
              <a:buSzPct val="45000"/>
              <a:buFont typeface="StarSymbol"/>
              <a:buChar char="●"/>
            </a:pPr>
            <a:r>
              <a:rPr lang="cs-CZ" sz="1800" dirty="0"/>
              <a:t>Vedení města, vedení úřadu, Finanční odbor (účtárna, pohledávky, školství), Správní odbor (matrika), Odbor rozvoje investic a majetku (oddělení majetku, podatelna, </a:t>
            </a:r>
            <a:r>
              <a:rPr lang="cs-CZ" sz="1800" dirty="0" err="1"/>
              <a:t>CzechPOINT</a:t>
            </a:r>
            <a:r>
              <a:rPr lang="cs-CZ" sz="1800" dirty="0"/>
              <a:t>), Odbor vedení úřadu (sekretariát, mzdy, IT)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4" y="1772816"/>
            <a:ext cx="3561446" cy="44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Kde sídlíme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7200" y="1692276"/>
            <a:ext cx="8229600" cy="5049092"/>
          </a:xfrm>
        </p:spPr>
        <p:txBody>
          <a:bodyPr/>
          <a:lstStyle/>
          <a:p>
            <a:pPr lvl="1">
              <a:buSzPct val="45000"/>
              <a:buFont typeface="StarSymbol"/>
              <a:buChar char="●"/>
            </a:pPr>
            <a:r>
              <a:rPr lang="cs-CZ" sz="2000" dirty="0"/>
              <a:t>Budova B</a:t>
            </a:r>
          </a:p>
          <a:p>
            <a:pPr lvl="2">
              <a:buSzPct val="45000"/>
              <a:buFont typeface="StarSymbol"/>
              <a:buChar char="●"/>
            </a:pPr>
            <a:r>
              <a:rPr lang="cs-CZ" sz="1800" dirty="0"/>
              <a:t>Masarykovo náměstí, čp. 81</a:t>
            </a:r>
          </a:p>
          <a:p>
            <a:pPr lvl="2">
              <a:buSzPct val="45000"/>
              <a:buFont typeface="StarSymbol"/>
              <a:buChar char="●"/>
            </a:pPr>
            <a:r>
              <a:rPr lang="cs-CZ" sz="1800" dirty="0"/>
              <a:t>Odbor rozvoje, investic a majetku (oddělení rozvoje a investic), Odbor správní (přestupky, evidence obyvatel, OP, CP), Odbor územního plánování a stavebního řádu </a:t>
            </a:r>
          </a:p>
          <a:p>
            <a:pPr marL="457200" lvl="1" indent="0">
              <a:buSzPct val="45000"/>
              <a:buNone/>
            </a:pPr>
            <a:endParaRPr lang="cs-CZ" sz="2000" dirty="0"/>
          </a:p>
          <a:p>
            <a:pPr lvl="1">
              <a:buSzPct val="45000"/>
              <a:buFont typeface="StarSymbol"/>
              <a:buChar char="●"/>
            </a:pPr>
            <a:r>
              <a:rPr lang="cs-CZ" sz="2000" dirty="0"/>
              <a:t>Budova C</a:t>
            </a:r>
          </a:p>
          <a:p>
            <a:pPr lvl="2">
              <a:buSzPct val="45000"/>
              <a:buFont typeface="StarSymbol"/>
              <a:buChar char="●"/>
            </a:pPr>
            <a:r>
              <a:rPr lang="cs-CZ" sz="1800" dirty="0"/>
              <a:t>Náměstí 3. května, čp. 228 </a:t>
            </a:r>
          </a:p>
          <a:p>
            <a:pPr lvl="2">
              <a:buSzPct val="45000"/>
              <a:buFont typeface="StarSymbol"/>
              <a:buChar char="●"/>
            </a:pPr>
            <a:r>
              <a:rPr lang="cs-CZ" sz="1800" dirty="0"/>
              <a:t>Odbor dopravy, Finanční odbor (pokladna), Odbor sociálních věcí, Odbor životního prostředí, Živnostenský odbor, Odbor vedení úřadu (IT, krizové řízení)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2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Pracovní doba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7171" y="1683945"/>
            <a:ext cx="8228763" cy="5046976"/>
          </a:xfrm>
        </p:spPr>
        <p:txBody>
          <a:bodyPr/>
          <a:lstStyle/>
          <a:p>
            <a:pPr marL="414726" indent="-414726">
              <a:buFontTx/>
              <a:buChar char="-"/>
            </a:pPr>
            <a:r>
              <a:rPr lang="cs-CZ" sz="2400" dirty="0"/>
              <a:t>Pružná pracovní doba (elektronická evidence pomocí čipů – Pracovní řád, část V, čl. 4))</a:t>
            </a:r>
          </a:p>
          <a:p>
            <a:pPr marL="414726" indent="-414726">
              <a:buFontTx/>
              <a:buChar char="-"/>
            </a:pPr>
            <a:r>
              <a:rPr lang="cs-CZ" sz="2400" dirty="0"/>
              <a:t>Základní pracovní doba</a:t>
            </a:r>
          </a:p>
          <a:p>
            <a:pPr marL="1036815" lvl="1" indent="-414726">
              <a:buFontTx/>
              <a:buChar char="-"/>
            </a:pPr>
            <a:r>
              <a:rPr lang="cs-CZ" sz="1800" dirty="0"/>
              <a:t>Pondělí a středa: od 8:00 do 11:30, od 12:30 do 17:00</a:t>
            </a:r>
          </a:p>
          <a:p>
            <a:pPr marL="1036815" lvl="1" indent="-414726">
              <a:buFontTx/>
              <a:buChar char="-"/>
            </a:pPr>
            <a:r>
              <a:rPr lang="cs-CZ" sz="1800" dirty="0"/>
              <a:t>Úterý, čtvrtek, pátek: od 8:00 do 11:00, od 12:30 do 13:00</a:t>
            </a:r>
          </a:p>
          <a:p>
            <a:pPr marL="414726" indent="-414726">
              <a:buFontTx/>
              <a:buChar char="-"/>
            </a:pPr>
            <a:r>
              <a:rPr lang="cs-CZ" sz="2400" dirty="0"/>
              <a:t>Volitelná pracovní doba</a:t>
            </a:r>
          </a:p>
          <a:p>
            <a:pPr marL="1036815" lvl="1" indent="-414726">
              <a:buFontTx/>
              <a:buChar char="-"/>
            </a:pPr>
            <a:r>
              <a:rPr lang="cs-CZ" sz="1800" dirty="0"/>
              <a:t>Pondělí a středa: od 6:00 do 8:00</a:t>
            </a:r>
          </a:p>
          <a:p>
            <a:pPr marL="1036815" lvl="1" indent="-414726">
              <a:buFontTx/>
              <a:buChar char="-"/>
            </a:pPr>
            <a:r>
              <a:rPr lang="cs-CZ" sz="1800" dirty="0"/>
              <a:t>Úterý, čtvrtek, pátek: od 6:00 do 8:00, od 13:00 do 17:00</a:t>
            </a:r>
          </a:p>
          <a:p>
            <a:pPr marL="414726" indent="-414726">
              <a:buFontTx/>
              <a:buChar char="-"/>
            </a:pPr>
            <a:r>
              <a:rPr lang="cs-CZ" sz="2400" dirty="0"/>
              <a:t>Výjimky: podatelna, centrální pokladna, evidence vozidel a řidičů, evidence obyvatel, občanské průkazy, cestovní pasy</a:t>
            </a:r>
          </a:p>
          <a:p>
            <a:pPr marL="414726" indent="-414726">
              <a:buFontTx/>
              <a:buChar char="-"/>
            </a:pPr>
            <a:r>
              <a:rPr lang="cs-CZ" sz="2400" dirty="0"/>
              <a:t>Podrobněji viz Pracovní řád část I, čl. 5, bod 5.1</a:t>
            </a:r>
          </a:p>
          <a:p>
            <a:endParaRPr lang="cs-CZ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3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Dovolená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Tx/>
              <a:buChar char="-"/>
            </a:pPr>
            <a:r>
              <a:rPr lang="cs-CZ" sz="2400" dirty="0"/>
              <a:t>V délce 5 týdnů</a:t>
            </a:r>
          </a:p>
          <a:p>
            <a:pPr marL="414726" indent="-414726">
              <a:buFontTx/>
              <a:buChar char="-"/>
            </a:pPr>
            <a:r>
              <a:rPr lang="cs-CZ" sz="2400" dirty="0"/>
              <a:t>Pracovní řád, část I, bod 5.8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760640" cy="38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>Benefity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dirty="0"/>
              <a:t>Dispoziční volno (Pracovní řád, část I, bod 5.10)</a:t>
            </a:r>
          </a:p>
          <a:p>
            <a:pPr lvl="1"/>
            <a:r>
              <a:rPr lang="cs-CZ" sz="2000" dirty="0"/>
              <a:t>Rozsah 5 dní/rok </a:t>
            </a:r>
          </a:p>
          <a:p>
            <a:pPr lvl="1"/>
            <a:r>
              <a:rPr lang="cs-CZ" sz="2000" dirty="0"/>
              <a:t>Lze čerpat po uplynutí zkušební doby, při nástupu během roku se krátí viz Pracovní řád)</a:t>
            </a:r>
          </a:p>
          <a:p>
            <a:r>
              <a:rPr lang="cs-CZ" sz="2400" dirty="0"/>
              <a:t>Možnost práce z domova (Pracovní řád, část I, čl. 6)</a:t>
            </a:r>
          </a:p>
          <a:p>
            <a:pPr lvl="1"/>
            <a:r>
              <a:rPr lang="cs-CZ" sz="2000" dirty="0"/>
              <a:t>Až 5 dní v roce, pokud to umožňuje povaha práce </a:t>
            </a:r>
          </a:p>
          <a:p>
            <a:r>
              <a:rPr lang="cs-CZ" sz="2400" dirty="0"/>
              <a:t>Sociální fond</a:t>
            </a:r>
          </a:p>
          <a:p>
            <a:pPr lvl="1"/>
            <a:r>
              <a:rPr lang="cs-CZ" sz="2000" dirty="0"/>
              <a:t>Možno čerpat na vzdělávání, kulturu, sport, rekreaci a v Lékárně MMN Na Poliklinice, </a:t>
            </a:r>
          </a:p>
          <a:p>
            <a:r>
              <a:rPr lang="cs-CZ" sz="2400" dirty="0"/>
              <a:t>Příspěvek na stravování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8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Možnosti stravování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Zaměstnanci mají možnost využívat závodního stravování ve </a:t>
            </a:r>
            <a:r>
              <a:rPr lang="cs-CZ" sz="2400" dirty="0" err="1"/>
              <a:t>Scolarestu</a:t>
            </a:r>
            <a:endParaRPr lang="cs-CZ" sz="2400" dirty="0"/>
          </a:p>
          <a:p>
            <a:r>
              <a:rPr lang="cs-CZ" sz="2400" dirty="0"/>
              <a:t>Druhou možností jsou stravenky a jejich následné využití v restauračních zařízeních (</a:t>
            </a:r>
            <a:r>
              <a:rPr lang="cs-CZ" sz="2400" dirty="0" err="1"/>
              <a:t>Botta</a:t>
            </a:r>
            <a:r>
              <a:rPr lang="cs-CZ" sz="2400" dirty="0"/>
              <a:t> </a:t>
            </a:r>
            <a:r>
              <a:rPr lang="cs-CZ" sz="2400" dirty="0" err="1"/>
              <a:t>Caffé</a:t>
            </a:r>
            <a:r>
              <a:rPr lang="cs-CZ" sz="2400" dirty="0"/>
              <a:t> Jilemnice, Šaldův statek, Restaurace u Stadionu,…)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78021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8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Zdravotní péče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z="2400" dirty="0"/>
          </a:p>
          <a:p>
            <a:r>
              <a:rPr lang="cs-CZ" sz="2400" dirty="0"/>
              <a:t>Organizace má smluvně zajištěné poskytování </a:t>
            </a:r>
            <a:r>
              <a:rPr lang="cs-CZ" sz="2400" dirty="0" err="1"/>
              <a:t>pracovnělékařských</a:t>
            </a:r>
            <a:r>
              <a:rPr lang="cs-CZ" sz="2400" dirty="0"/>
              <a:t> služeb</a:t>
            </a:r>
          </a:p>
          <a:p>
            <a:r>
              <a:rPr lang="cs-CZ" sz="2400" dirty="0"/>
              <a:t>U smluvního lékaře zaměstnanci absolvují vstupní prohlídku a dále pravidelné prohlídky dle platné legislativy</a:t>
            </a:r>
          </a:p>
          <a:p>
            <a:endParaRPr lang="cs-CZ" sz="2400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018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tx2"/>
              </a:solidFill>
            </a:endParaRP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215900"/>
            <a:ext cx="765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3181"/>
            <a:ext cx="5285432" cy="26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0468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13615</TotalTime>
  <Words>644</Words>
  <Application>Microsoft Office PowerPoint</Application>
  <PresentationFormat>Předvádění na obrazovce (4:3)</PresentationFormat>
  <Paragraphs>80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StarSymbol</vt:lpstr>
      <vt:lpstr>Výchozí návrh</vt:lpstr>
      <vt:lpstr>Prezentace aplikace PowerPoint</vt:lpstr>
      <vt:lpstr>Milá kolegyně, milý kolego</vt:lpstr>
      <vt:lpstr>Kde sídlíme</vt:lpstr>
      <vt:lpstr>Kde sídlíme</vt:lpstr>
      <vt:lpstr>Pracovní doba</vt:lpstr>
      <vt:lpstr>Dovolená</vt:lpstr>
      <vt:lpstr>Benefity</vt:lpstr>
      <vt:lpstr>Možnosti stravování</vt:lpstr>
      <vt:lpstr> Zdravotní péče </vt:lpstr>
      <vt:lpstr>Etický kodex</vt:lpstr>
      <vt:lpstr>Vzdělávání</vt:lpstr>
      <vt:lpstr>Důležité kontakty, tel. čísla</vt:lpstr>
    </vt:vector>
  </TitlesOfParts>
  <Company>Město Jilemnice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Město Jilemnice</dc:title>
  <dc:creator>Hrabák Aleš</dc:creator>
  <cp:lastModifiedBy>Mičkalová Jana, Mgr</cp:lastModifiedBy>
  <cp:revision>1069</cp:revision>
  <dcterms:created xsi:type="dcterms:W3CDTF">2008-08-25T10:08:08Z</dcterms:created>
  <dcterms:modified xsi:type="dcterms:W3CDTF">2020-06-01T07:46:51Z</dcterms:modified>
</cp:coreProperties>
</file>